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7" r:id="rId14"/>
    <p:sldId id="268" r:id="rId15"/>
    <p:sldId id="271" r:id="rId16"/>
    <p:sldId id="272" r:id="rId17"/>
    <p:sldId id="273" r:id="rId18"/>
    <p:sldId id="274" r:id="rId19"/>
    <p:sldId id="26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32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5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26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85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4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5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6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7455-7A41-40BD-BD67-0BDBD341664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5C3FB0-DB65-4EB5-A700-9CBD3CBD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incipal_component_analysis" TargetMode="External"/><Relationship Id="rId2" Type="http://schemas.openxmlformats.org/officeDocument/2006/relationships/hyperlink" Target="https://pdfs.semanticscholar.org/6e72/2fafa3b1191f7c779ddf09b64eda01c94a28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244E4-E99F-4160-AA0D-48807D2A5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Principal Component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F6AD2C-0D93-49A6-95C1-D97B6A42F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Features extraction and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25153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2281A-3A1E-4A13-BC8A-CD145B80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To find the direction where there is most variance, find the straight line where the data is most spread out when projected onto it. A vertical straight line with the points projected on to it will look like this:</a:t>
            </a:r>
          </a:p>
        </p:txBody>
      </p:sp>
      <p:pic>
        <p:nvPicPr>
          <p:cNvPr id="7170" name="Picture 2" descr="https://georgemdallas.files.wordpress.com/2013/10/pca9.jpg">
            <a:extLst>
              <a:ext uri="{FF2B5EF4-FFF2-40B4-BE49-F238E27FC236}">
                <a16:creationId xmlns:a16="http://schemas.microsoft.com/office/drawing/2014/main" xmlns="" id="{939D3EDB-AC0A-47F3-82EE-1DC5F6C850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20" y="2160588"/>
            <a:ext cx="753919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69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2D548-942D-4FF8-B912-9B966162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On this line the data is way more spread out, it has a large variance.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 fact there isn’t a straight line you can draw that has a larger variance than a horizontal one. A horizontal line is therefore the principal component in this example.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s://georgemdallas.files.wordpress.com/2013/10/pca8.jpg">
            <a:extLst>
              <a:ext uri="{FF2B5EF4-FFF2-40B4-BE49-F238E27FC236}">
                <a16:creationId xmlns:a16="http://schemas.microsoft.com/office/drawing/2014/main" xmlns="" id="{CF47861E-9B16-4303-86B5-A2106076A6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20" y="2160588"/>
            <a:ext cx="753919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4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51B90-36ED-400E-B57D-6E6CBE30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>
                <a:solidFill>
                  <a:schemeClr val="tx1"/>
                </a:solidFill>
              </a:rPr>
              <a:t>Eigenvalues &amp; Eigenvectors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51FEC4-30AC-4AA5-B836-4B7C30B8B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sz="2800" dirty="0"/>
              <a:t>Vectors </a:t>
            </a:r>
            <a:r>
              <a:rPr lang="sv-SE" altLang="en-US" sz="2800" b="1" dirty="0"/>
              <a:t>x</a:t>
            </a:r>
            <a:r>
              <a:rPr lang="sv-SE" altLang="en-US" sz="2800" dirty="0"/>
              <a:t> having same direction as </a:t>
            </a:r>
            <a:r>
              <a:rPr lang="sv-SE" altLang="en-US" sz="2800" i="1" dirty="0"/>
              <a:t>A</a:t>
            </a:r>
            <a:r>
              <a:rPr lang="sv-SE" altLang="en-US" sz="2800" b="1" dirty="0"/>
              <a:t>x</a:t>
            </a:r>
            <a:r>
              <a:rPr lang="sv-SE" altLang="en-US" sz="2800" dirty="0"/>
              <a:t> are  called </a:t>
            </a:r>
            <a:r>
              <a:rPr lang="sv-SE" altLang="en-US" sz="2800" i="1" dirty="0"/>
              <a:t>eigenvectors</a:t>
            </a:r>
            <a:r>
              <a:rPr lang="sv-SE" altLang="en-US" sz="2800" dirty="0"/>
              <a:t> of </a:t>
            </a:r>
            <a:r>
              <a:rPr lang="sv-SE" altLang="en-US" sz="2800" i="1" dirty="0"/>
              <a:t>A</a:t>
            </a:r>
            <a:r>
              <a:rPr lang="sv-SE" altLang="en-US" sz="2800" dirty="0"/>
              <a:t> (</a:t>
            </a:r>
            <a:r>
              <a:rPr lang="sv-SE" altLang="en-US" sz="2800" i="1" dirty="0"/>
              <a:t>A</a:t>
            </a:r>
            <a:r>
              <a:rPr lang="sv-SE" altLang="en-US" sz="2800" dirty="0"/>
              <a:t> is an n by n matrix).</a:t>
            </a:r>
          </a:p>
          <a:p>
            <a:r>
              <a:rPr lang="sv-SE" altLang="en-US" sz="2800" dirty="0"/>
              <a:t>In the equation </a:t>
            </a:r>
            <a:r>
              <a:rPr lang="sv-SE" altLang="en-US" sz="2800" i="1" dirty="0"/>
              <a:t>A</a:t>
            </a:r>
            <a:r>
              <a:rPr lang="sv-SE" altLang="en-US" sz="2800" b="1" dirty="0"/>
              <a:t>x</a:t>
            </a:r>
            <a:r>
              <a:rPr lang="sv-SE" altLang="en-US" sz="2800" dirty="0"/>
              <a:t>=</a:t>
            </a:r>
            <a:r>
              <a:rPr lang="sv-SE" altLang="en-US" sz="2800" dirty="0">
                <a:sym typeface="Symbol" panose="05050102010706020507" pitchFamily="18" charset="2"/>
              </a:rPr>
              <a:t></a:t>
            </a:r>
            <a:r>
              <a:rPr lang="sv-SE" altLang="en-US" sz="2800" b="1" dirty="0">
                <a:sym typeface="Symbol" panose="05050102010706020507" pitchFamily="18" charset="2"/>
              </a:rPr>
              <a:t>x</a:t>
            </a:r>
            <a:r>
              <a:rPr lang="sv-SE" altLang="en-US" sz="2800" dirty="0">
                <a:sym typeface="Symbol" panose="05050102010706020507" pitchFamily="18" charset="2"/>
              </a:rPr>
              <a:t>,  is called an </a:t>
            </a:r>
            <a:r>
              <a:rPr lang="sv-SE" altLang="en-US" sz="2800" i="1" dirty="0">
                <a:sym typeface="Symbol" panose="05050102010706020507" pitchFamily="18" charset="2"/>
              </a:rPr>
              <a:t>eigenvalue</a:t>
            </a:r>
            <a:r>
              <a:rPr lang="sv-SE" altLang="en-US" sz="2800" dirty="0">
                <a:sym typeface="Symbol" panose="05050102010706020507" pitchFamily="18" charset="2"/>
              </a:rPr>
              <a:t> of </a:t>
            </a:r>
            <a:r>
              <a:rPr lang="sv-SE" altLang="en-US" sz="2800" i="1" dirty="0">
                <a:sym typeface="Symbol" panose="05050102010706020507" pitchFamily="18" charset="2"/>
              </a:rPr>
              <a:t>A</a:t>
            </a:r>
            <a:r>
              <a:rPr lang="sv-SE" altLang="en-US" sz="2800" dirty="0">
                <a:sym typeface="Symbol" panose="05050102010706020507" pitchFamily="18" charset="2"/>
              </a:rPr>
              <a:t>.</a:t>
            </a:r>
          </a:p>
          <a:p>
            <a:pPr lvl="1"/>
            <a:endParaRPr lang="sv-SE" altLang="en-US" sz="2400" dirty="0"/>
          </a:p>
          <a:p>
            <a:endParaRPr lang="en-US" dirty="0"/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xmlns="" id="{30A98BC4-3FD1-4B60-9985-261F48349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260278"/>
              </p:ext>
            </p:extLst>
          </p:nvPr>
        </p:nvGraphicFramePr>
        <p:xfrm>
          <a:off x="1012998" y="4396409"/>
          <a:ext cx="38100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739880" imgH="457200" progId="Equation.3">
                  <p:embed/>
                </p:oleObj>
              </mc:Choice>
              <mc:Fallback>
                <p:oleObj name="Equation" r:id="rId3" imgW="1739880" imgH="457200" progId="Equation.3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xmlns="" id="{F4483D3D-4C8F-44AA-BEA9-4709366CD7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998" y="4396409"/>
                        <a:ext cx="38100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78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7DBD7-903F-4BD6-B0B3-4165C705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>
                <a:solidFill>
                  <a:schemeClr val="tx1"/>
                </a:solidFill>
              </a:rPr>
              <a:t>Principal components:-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BD6C34-43DC-4595-A54C-1B57384CC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dirty="0"/>
              <a:t>1. </a:t>
            </a:r>
            <a:r>
              <a:rPr lang="da-DK" altLang="en-US" sz="2000" dirty="0"/>
              <a:t>principal component (PC1)</a:t>
            </a:r>
          </a:p>
          <a:p>
            <a:pPr lvl="1"/>
            <a:r>
              <a:rPr lang="da-DK" altLang="en-US" sz="2000" dirty="0"/>
              <a:t>The eigenvalue with the largest absolute value will indicate that the data have the largest variance along its eigenvector, the direction along which there is greatest variation</a:t>
            </a:r>
          </a:p>
          <a:p>
            <a:r>
              <a:rPr lang="da-DK" altLang="en-US" sz="2000" dirty="0"/>
              <a:t>2. principal component (PC2)</a:t>
            </a:r>
          </a:p>
          <a:p>
            <a:pPr lvl="1"/>
            <a:r>
              <a:rPr lang="da-DK" altLang="en-US" sz="2000" dirty="0"/>
              <a:t>the direction with maximum variation left in data,  orthogonal to the 1. PC </a:t>
            </a:r>
          </a:p>
          <a:p>
            <a:r>
              <a:rPr lang="da-DK" altLang="en-US" sz="2000" dirty="0"/>
              <a:t>In general, only few directions manage to capture most of the variability in the data.</a:t>
            </a:r>
          </a:p>
          <a:p>
            <a:pPr lvl="1"/>
            <a:endParaRPr lang="da-DK" alt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5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8CD99-1CB6-4EAD-89F2-2D3DFA6A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ea typeface="PMingLiU" panose="02020500000000000000" pitchFamily="18" charset="-120"/>
              </a:rPr>
              <a:t>Steps of PCA :-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473E0E-F1D0-4BF4-8227-1E5C948F6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ea typeface="PMingLiU" panose="02020500000000000000" pitchFamily="18" charset="-120"/>
              </a:rPr>
              <a:t>Let      be the mean vector (taking the mean of all rows)</a:t>
            </a:r>
          </a:p>
          <a:p>
            <a:r>
              <a:rPr lang="en-US" altLang="zh-TW" sz="2800" dirty="0">
                <a:ea typeface="PMingLiU" panose="02020500000000000000" pitchFamily="18" charset="-120"/>
              </a:rPr>
              <a:t>Adjust the original data by the mean</a:t>
            </a:r>
          </a:p>
          <a:p>
            <a:pPr lvl="1">
              <a:buFontTx/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>X</a:t>
            </a:r>
            <a:r>
              <a:rPr lang="en-US" altLang="zh-TW" sz="2400" dirty="0">
                <a:latin typeface="Tahoma" panose="020B0604030504040204" pitchFamily="34" charset="0"/>
                <a:ea typeface="PMingLiU" panose="02020500000000000000" pitchFamily="18" charset="-120"/>
              </a:rPr>
              <a:t>’</a:t>
            </a:r>
            <a:r>
              <a:rPr lang="en-US" altLang="zh-TW" sz="2400" dirty="0">
                <a:ea typeface="PMingLiU" panose="02020500000000000000" pitchFamily="18" charset="-120"/>
              </a:rPr>
              <a:t> = X </a:t>
            </a:r>
            <a:r>
              <a:rPr lang="en-US" altLang="zh-TW" sz="2400" dirty="0">
                <a:latin typeface="Tahoma" panose="020B0604030504040204" pitchFamily="34" charset="0"/>
                <a:ea typeface="PMingLiU" panose="02020500000000000000" pitchFamily="18" charset="-120"/>
              </a:rPr>
              <a:t>–</a:t>
            </a:r>
            <a:r>
              <a:rPr lang="en-US" altLang="zh-TW" sz="2400" dirty="0">
                <a:ea typeface="PMingLiU" panose="02020500000000000000" pitchFamily="18" charset="-120"/>
              </a:rPr>
              <a:t> </a:t>
            </a:r>
          </a:p>
          <a:p>
            <a:r>
              <a:rPr lang="en-US" altLang="zh-TW" sz="2800" dirty="0">
                <a:ea typeface="PMingLiU" panose="02020500000000000000" pitchFamily="18" charset="-120"/>
              </a:rPr>
              <a:t>Compute the covariance matrix C of adjusted X</a:t>
            </a:r>
          </a:p>
          <a:p>
            <a:r>
              <a:rPr lang="en-US" altLang="zh-TW" sz="2800" dirty="0">
                <a:ea typeface="PMingLiU" panose="02020500000000000000" pitchFamily="18" charset="-120"/>
              </a:rPr>
              <a:t>Find the eigenvectors and eigenvalues of C.</a:t>
            </a: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xmlns="" id="{96280DAE-5B6B-496F-B435-7D2456511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641127"/>
              </p:ext>
            </p:extLst>
          </p:nvPr>
        </p:nvGraphicFramePr>
        <p:xfrm>
          <a:off x="2375453" y="3643775"/>
          <a:ext cx="422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97284" name="Object 4">
                        <a:extLst>
                          <a:ext uri="{FF2B5EF4-FFF2-40B4-BE49-F238E27FC236}">
                            <a16:creationId xmlns:a16="http://schemas.microsoft.com/office/drawing/2014/main" xmlns="" id="{C652E492-E9F1-4B8D-8068-8DE0B12633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453" y="3643775"/>
                        <a:ext cx="4222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xmlns="" id="{A1173D4F-CF07-4540-8E3A-2C832709E3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644764"/>
              </p:ext>
            </p:extLst>
          </p:nvPr>
        </p:nvGraphicFramePr>
        <p:xfrm>
          <a:off x="1772478" y="2160589"/>
          <a:ext cx="422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97286" name="Object 6">
                        <a:extLst>
                          <a:ext uri="{FF2B5EF4-FFF2-40B4-BE49-F238E27FC236}">
                            <a16:creationId xmlns:a16="http://schemas.microsoft.com/office/drawing/2014/main" xmlns="" id="{BB07AC5B-65A1-4753-B716-E878FFEA05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478" y="2160589"/>
                        <a:ext cx="4222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120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ED21-0F19-4E52-92CB-DD64A405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Eigenvalues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E5E61A-82A3-4EB9-9FE0-07E35C2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Calculate eigenvalues </a:t>
            </a:r>
            <a:r>
              <a:rPr lang="sv-SE" altLang="en-US" sz="2400" dirty="0">
                <a:sym typeface="Symbol" panose="05050102010706020507" pitchFamily="18" charset="2"/>
              </a:rPr>
              <a:t></a:t>
            </a:r>
            <a:r>
              <a:rPr lang="en-US" altLang="en-US" sz="2400" dirty="0"/>
              <a:t> and eigenvectors </a:t>
            </a:r>
            <a:r>
              <a:rPr lang="en-US" altLang="en-US" sz="2400" b="1" dirty="0"/>
              <a:t>x</a:t>
            </a:r>
            <a:r>
              <a:rPr lang="en-US" altLang="en-US" sz="2400" dirty="0"/>
              <a:t> for covariance matrix:</a:t>
            </a:r>
          </a:p>
          <a:p>
            <a:pPr lvl="1"/>
            <a:r>
              <a:rPr lang="en-US" altLang="en-US" sz="2400" dirty="0"/>
              <a:t>Eigenvalues </a:t>
            </a:r>
            <a:r>
              <a:rPr lang="sv-SE" altLang="en-US" sz="2400" dirty="0">
                <a:sym typeface="Symbol" panose="05050102010706020507" pitchFamily="18" charset="2"/>
              </a:rPr>
              <a:t></a:t>
            </a:r>
            <a:r>
              <a:rPr lang="en-US" altLang="en-US" sz="2400" i="1" baseline="-25000" dirty="0"/>
              <a:t>j</a:t>
            </a:r>
            <a:r>
              <a:rPr lang="en-US" altLang="en-US" sz="2400" dirty="0"/>
              <a:t> are used for calculation of [% of total variance] (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) for each component</a:t>
            </a:r>
            <a:r>
              <a:rPr lang="en-US" altLang="en-US" sz="2400" i="1" dirty="0"/>
              <a:t> j</a:t>
            </a:r>
            <a:r>
              <a:rPr lang="en-US" altLang="en-US" sz="2400" dirty="0"/>
              <a:t>: </a:t>
            </a:r>
          </a:p>
          <a:p>
            <a:pPr lvl="1"/>
            <a:endParaRPr lang="en-US" altLang="en-US" sz="24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>
              <a:buFontTx/>
              <a:buNone/>
            </a:pPr>
            <a:endParaRPr lang="en-US" altLang="en-US" dirty="0"/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xmlns="" id="{F04999A3-81B6-4D92-A912-4420B3A43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368606"/>
              </p:ext>
            </p:extLst>
          </p:nvPr>
        </p:nvGraphicFramePr>
        <p:xfrm>
          <a:off x="1447800" y="4218709"/>
          <a:ext cx="627697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981080" imgH="647640" progId="Equation.3">
                  <p:embed/>
                </p:oleObj>
              </mc:Choice>
              <mc:Fallback>
                <p:oleObj name="Equation" r:id="rId3" imgW="1981080" imgH="647640" progId="Equation.3">
                  <p:embed/>
                  <p:pic>
                    <p:nvPicPr>
                      <p:cNvPr id="94212" name="Object 4">
                        <a:extLst>
                          <a:ext uri="{FF2B5EF4-FFF2-40B4-BE49-F238E27FC236}">
                            <a16:creationId xmlns:a16="http://schemas.microsoft.com/office/drawing/2014/main" xmlns="" id="{0A4711D8-E18D-46E1-91F4-6446B11E8F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8709"/>
                        <a:ext cx="627697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22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C669B-2B92-4AEA-94C0-962220F9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>
                <a:solidFill>
                  <a:schemeClr val="tx1"/>
                </a:solidFill>
              </a:rPr>
              <a:t>Principal components - Variance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7AB0756-A165-4BB7-B034-22BD3D11F2E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375232"/>
              </p:ext>
            </p:extLst>
          </p:nvPr>
        </p:nvGraphicFramePr>
        <p:xfrm>
          <a:off x="1066799" y="1930400"/>
          <a:ext cx="8063345" cy="369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3" imgW="4667278" imgH="2524285" progId="Excel.Chart.8">
                  <p:embed/>
                </p:oleObj>
              </mc:Choice>
              <mc:Fallback>
                <p:oleObj name="Chart" r:id="rId3" imgW="4667278" imgH="2524285" progId="Excel.Chart.8">
                  <p:embed/>
                  <p:pic>
                    <p:nvPicPr>
                      <p:cNvPr id="95235" name="Object 3">
                        <a:extLst>
                          <a:ext uri="{FF2B5EF4-FFF2-40B4-BE49-F238E27FC236}">
                            <a16:creationId xmlns:a16="http://schemas.microsoft.com/office/drawing/2014/main" xmlns="" id="{13CD5322-3FC8-4493-ACC2-737573044F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1930400"/>
                        <a:ext cx="8063345" cy="3694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507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B01FEA-817E-4500-B4D0-E6FC69FC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ea typeface="PMingLiU" panose="02020500000000000000" pitchFamily="18" charset="-120"/>
              </a:rPr>
              <a:t>Transformed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37E305-5751-497A-A882-601B8094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PMingLiU" panose="02020500000000000000" pitchFamily="18" charset="-120"/>
              </a:rPr>
              <a:t>Eigenvalues </a:t>
            </a:r>
            <a:r>
              <a:rPr lang="sv-SE" altLang="en-US" dirty="0">
                <a:sym typeface="Symbol" panose="05050102010706020507" pitchFamily="18" charset="2"/>
              </a:rPr>
              <a:t></a:t>
            </a:r>
            <a:r>
              <a:rPr lang="en-US" altLang="zh-TW" i="1" baseline="-25000" dirty="0">
                <a:ea typeface="PMingLiU" panose="02020500000000000000" pitchFamily="18" charset="-120"/>
              </a:rPr>
              <a:t>j</a:t>
            </a:r>
            <a:r>
              <a:rPr lang="en-US" altLang="zh-TW" dirty="0">
                <a:ea typeface="PMingLiU" panose="02020500000000000000" pitchFamily="18" charset="-120"/>
              </a:rPr>
              <a:t> corresponds to variance on each component</a:t>
            </a:r>
            <a:r>
              <a:rPr lang="en-US" altLang="zh-TW" i="1" dirty="0">
                <a:ea typeface="PMingLiU" panose="02020500000000000000" pitchFamily="18" charset="-120"/>
              </a:rPr>
              <a:t> j</a:t>
            </a:r>
          </a:p>
          <a:p>
            <a:r>
              <a:rPr lang="en-US" altLang="zh-TW" i="1" dirty="0">
                <a:ea typeface="PMingLiU" panose="02020500000000000000" pitchFamily="18" charset="-120"/>
              </a:rPr>
              <a:t>Thus, sort by </a:t>
            </a:r>
            <a:r>
              <a:rPr lang="sv-SE" altLang="en-US" dirty="0">
                <a:sym typeface="Symbol" panose="05050102010706020507" pitchFamily="18" charset="2"/>
              </a:rPr>
              <a:t></a:t>
            </a:r>
            <a:r>
              <a:rPr lang="en-US" altLang="zh-TW" i="1" baseline="-25000" dirty="0">
                <a:ea typeface="PMingLiU" panose="02020500000000000000" pitchFamily="18" charset="-120"/>
              </a:rPr>
              <a:t>j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r>
              <a:rPr lang="en-US" altLang="zh-TW" dirty="0">
                <a:ea typeface="PMingLiU" panose="02020500000000000000" pitchFamily="18" charset="-120"/>
              </a:rPr>
              <a:t>Take the first </a:t>
            </a:r>
            <a:r>
              <a:rPr lang="en-US" altLang="zh-TW" i="1" dirty="0">
                <a:ea typeface="PMingLiU" panose="02020500000000000000" pitchFamily="18" charset="-120"/>
              </a:rPr>
              <a:t>p</a:t>
            </a:r>
            <a:r>
              <a:rPr lang="en-US" altLang="zh-TW" dirty="0">
                <a:ea typeface="PMingLiU" panose="02020500000000000000" pitchFamily="18" charset="-120"/>
              </a:rPr>
              <a:t> eigenvectors </a:t>
            </a:r>
            <a:r>
              <a:rPr lang="en-US" altLang="zh-TW" b="1" dirty="0">
                <a:ea typeface="PMingLiU" panose="02020500000000000000" pitchFamily="18" charset="-120"/>
              </a:rPr>
              <a:t>e</a:t>
            </a:r>
            <a:r>
              <a:rPr lang="en-US" altLang="zh-TW" b="1" baseline="-25000" dirty="0">
                <a:ea typeface="PMingLiU" panose="02020500000000000000" pitchFamily="18" charset="-120"/>
              </a:rPr>
              <a:t>i;  </a:t>
            </a:r>
            <a:r>
              <a:rPr lang="en-US" altLang="zh-TW" dirty="0">
                <a:ea typeface="PMingLiU" panose="02020500000000000000" pitchFamily="18" charset="-120"/>
              </a:rPr>
              <a:t>where p is the number of top eigenvalues</a:t>
            </a:r>
            <a:endParaRPr lang="en-US" altLang="zh-TW" b="1" baseline="-25000" dirty="0">
              <a:ea typeface="PMingLiU" panose="02020500000000000000" pitchFamily="18" charset="-120"/>
            </a:endParaRPr>
          </a:p>
          <a:p>
            <a:r>
              <a:rPr lang="en-US" altLang="zh-TW" dirty="0">
                <a:ea typeface="PMingLiU" panose="02020500000000000000" pitchFamily="18" charset="-120"/>
              </a:rPr>
              <a:t>These are the directions with the largest variances</a:t>
            </a:r>
          </a:p>
          <a:p>
            <a:endParaRPr lang="en-US" altLang="zh-TW" sz="2000" dirty="0">
              <a:ea typeface="PMingLiU" panose="02020500000000000000" pitchFamily="18" charset="-120"/>
            </a:endParaRP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xmlns="" id="{7CAEADAE-954A-4EEC-8CF9-B13F881290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0263" y="3962400"/>
          <a:ext cx="3800475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1384200" imgH="965160" progId="Equation.3">
                  <p:embed/>
                </p:oleObj>
              </mc:Choice>
              <mc:Fallback>
                <p:oleObj name="Equation" r:id="rId3" imgW="1384200" imgH="965160" progId="Equation.3">
                  <p:embed/>
                  <p:pic>
                    <p:nvPicPr>
                      <p:cNvPr id="57348" name="Object 4">
                        <a:extLst>
                          <a:ext uri="{FF2B5EF4-FFF2-40B4-BE49-F238E27FC236}">
                            <a16:creationId xmlns:a16="http://schemas.microsoft.com/office/drawing/2014/main" xmlns="" id="{3E425178-380B-4B36-8519-4CE51801B3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3962400"/>
                        <a:ext cx="3800475" cy="264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750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DA9F4-3C80-437A-B48A-DB3149B2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>
                <a:solidFill>
                  <a:schemeClr val="tx1"/>
                </a:solidFill>
              </a:rPr>
              <a:t>PCA –&gt; Original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40AF6-39E6-4D34-8D4E-66E171666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sz="2800" dirty="0"/>
              <a:t>Retrieving old data (e.g. in data compression)</a:t>
            </a:r>
          </a:p>
          <a:p>
            <a:pPr lvl="1"/>
            <a:r>
              <a:rPr lang="sv-SE" altLang="en-US" sz="2800" i="1" dirty="0"/>
              <a:t>RetrievedRowData</a:t>
            </a:r>
            <a:r>
              <a:rPr lang="sv-SE" altLang="en-US" sz="2800" dirty="0"/>
              <a:t>=(</a:t>
            </a:r>
            <a:r>
              <a:rPr lang="sv-SE" altLang="en-US" sz="2800" i="1" dirty="0"/>
              <a:t>RowFeatureVector</a:t>
            </a:r>
            <a:r>
              <a:rPr lang="sv-SE" altLang="en-US" sz="2800" baseline="30000" dirty="0"/>
              <a:t>T</a:t>
            </a:r>
            <a:r>
              <a:rPr lang="sv-SE" altLang="en-US" sz="2800" dirty="0"/>
              <a:t> x </a:t>
            </a:r>
            <a:r>
              <a:rPr lang="sv-SE" altLang="en-US" sz="2800" i="1" dirty="0"/>
              <a:t>FinalData</a:t>
            </a:r>
            <a:r>
              <a:rPr lang="sv-SE" altLang="en-US" sz="2800" dirty="0"/>
              <a:t>)+</a:t>
            </a:r>
            <a:r>
              <a:rPr lang="sv-SE" altLang="en-US" sz="2800" i="1" dirty="0"/>
              <a:t>OriginalMean</a:t>
            </a:r>
          </a:p>
          <a:p>
            <a:pPr lvl="1"/>
            <a:r>
              <a:rPr lang="sv-SE" altLang="en-US" sz="2800" dirty="0"/>
              <a:t>Yields original data using the chosen components</a:t>
            </a:r>
          </a:p>
          <a:p>
            <a:pPr lvl="1">
              <a:buFontTx/>
              <a:buNone/>
            </a:pPr>
            <a:endParaRPr lang="sv-SE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9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37AE2-E1AE-4317-9934-83DA2E4F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Refrences</a:t>
            </a:r>
            <a:r>
              <a:rPr lang="en-US" dirty="0">
                <a:solidFill>
                  <a:schemeClr val="tx1"/>
                </a:solidFill>
              </a:rPr>
              <a:t> 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E43084-310B-41E3-B9CA-CCA3E36B7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https://pdfs.semanticscholar.org/6e72/2fafa3b1191f7c779ddf09b64eda01c94a28.pdf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hlinkClick r:id="rId3"/>
              </a:rPr>
              <a:t>https://en.wikipedia.org/wiki/Principal_component_analysis</a:t>
            </a:r>
            <a:endParaRPr lang="en-US" dirty="0"/>
          </a:p>
          <a:p>
            <a:r>
              <a:rPr lang="en-US" dirty="0"/>
              <a:t>principalcomponentanalysis-150314161616-conversion-gate01.pdf</a:t>
            </a:r>
          </a:p>
          <a:p>
            <a:r>
              <a:rPr lang="en-US" dirty="0"/>
              <a:t>https://georgemdallas.wordpress.com/2013/10/30/principal-component-analysis-4-dummies-eigenvectors-eigenvalues-and-dimension-reduction/</a:t>
            </a:r>
          </a:p>
          <a:p>
            <a:r>
              <a:rPr lang="en-US" dirty="0"/>
              <a:t>https://www.slideshare.net/CvilleDataScience/az-tecpca-datasciencemeetupkscott20140218?next_slideshow=2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1595A2BF-29B2-4AB9-9C24-C3B2DB5B6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13" y="5201484"/>
            <a:ext cx="122965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9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0BE16-4FC2-453C-B97B-E3D14E08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Principal Component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D26EC-85E4-4E3E-BC15-39C2C3D3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Abstract : </a:t>
            </a:r>
            <a:r>
              <a:rPr lang="en-US" dirty="0"/>
              <a:t>In the present big data era, there is a need to process large amounts of unlabeled data and find some patterns in the data to use it further.</a:t>
            </a:r>
          </a:p>
          <a:p>
            <a:r>
              <a:rPr lang="en-US" dirty="0"/>
              <a:t>Need to discard features that are unimportant and discover only the representations that are needed.</a:t>
            </a:r>
          </a:p>
          <a:p>
            <a:r>
              <a:rPr lang="en-US" dirty="0"/>
              <a:t>It is possible to convert high-dimensional data to low-dimensional data using different techniques, this dimension reduction is important and makes tasks such as classification, visualization, communication and storage much easier.</a:t>
            </a:r>
          </a:p>
          <a:p>
            <a:r>
              <a:rPr lang="en-US" dirty="0"/>
              <a:t>The loss of information should be less while mapping data from high-dimensional space to low-dimensional space. </a:t>
            </a:r>
          </a:p>
        </p:txBody>
      </p:sp>
    </p:spTree>
    <p:extLst>
      <p:ext uri="{BB962C8B-B14F-4D97-AF65-F5344CB8AC3E}">
        <p14:creationId xmlns:p14="http://schemas.microsoft.com/office/powerpoint/2010/main" val="1253371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F6BD8-EBD9-4AB3-AF59-48FF247C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87218"/>
            <a:ext cx="8596668" cy="3720885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THANKYOU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C057B9-1DF8-4E62-9F49-AF7ED98A5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0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0AEAAD-4396-4921-8F10-223A1D13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>
                <a:solidFill>
                  <a:schemeClr val="tx1"/>
                </a:solidFill>
              </a:rPr>
              <a:t>Principal Components Analysis Ideas ( PCA)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D315C-666D-4BA7-8C7D-28564D36E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Does the data set ‘span’ the whole of d dimensional space?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For a matrix of </a:t>
            </a:r>
            <a:r>
              <a:rPr lang="en-US" altLang="en-US" sz="2400" i="1" dirty="0"/>
              <a:t>m</a:t>
            </a:r>
            <a:r>
              <a:rPr lang="en-US" altLang="en-US" sz="2400" dirty="0"/>
              <a:t> samples x </a:t>
            </a:r>
            <a:r>
              <a:rPr lang="en-US" altLang="en-US" sz="2400" i="1" dirty="0"/>
              <a:t>n</a:t>
            </a:r>
            <a:r>
              <a:rPr lang="en-US" altLang="en-US" sz="2400" dirty="0"/>
              <a:t> genes, create a new covariance matrix of size </a:t>
            </a:r>
            <a:r>
              <a:rPr lang="en-US" altLang="en-US" sz="2400" i="1" dirty="0"/>
              <a:t>n</a:t>
            </a:r>
            <a:r>
              <a:rPr lang="en-US" altLang="en-US" sz="2400" dirty="0"/>
              <a:t> x </a:t>
            </a:r>
            <a:r>
              <a:rPr lang="en-US" altLang="en-US" sz="2400" i="1" dirty="0"/>
              <a:t>n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Transform some large number of variables into a smaller number of uncorrelated variables called principal components (PCs).</a:t>
            </a:r>
          </a:p>
          <a:p>
            <a:pPr>
              <a:lnSpc>
                <a:spcPct val="90000"/>
              </a:lnSpc>
            </a:pPr>
            <a:r>
              <a:rPr lang="da-DK" altLang="en-US" sz="2400" dirty="0"/>
              <a:t>developed to capture as much of the variation in data as possible</a:t>
            </a:r>
            <a:endParaRPr lang="en-US" alt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80FE9-841A-4D47-9C83-C666C1AC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15560D-1AC5-4D56-82EF-42C87799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Face Recognition</a:t>
            </a:r>
          </a:p>
          <a:p>
            <a:r>
              <a:rPr lang="en-US" sz="2400" dirty="0"/>
              <a:t>Image Compression</a:t>
            </a:r>
          </a:p>
          <a:p>
            <a:r>
              <a:rPr lang="en-US" sz="2400" dirty="0"/>
              <a:t>Gene Expression Analysis</a:t>
            </a:r>
          </a:p>
          <a:p>
            <a:r>
              <a:rPr lang="en-US" altLang="en-US" sz="2400" dirty="0"/>
              <a:t>Data Reduction</a:t>
            </a:r>
          </a:p>
          <a:p>
            <a:r>
              <a:rPr lang="en-US" altLang="en-US" sz="2400" dirty="0"/>
              <a:t>Data Classification</a:t>
            </a:r>
          </a:p>
          <a:p>
            <a:r>
              <a:rPr lang="en-US" altLang="en-US" sz="2400" dirty="0"/>
              <a:t>Trend Analysis</a:t>
            </a:r>
          </a:p>
          <a:p>
            <a:r>
              <a:rPr lang="en-US" altLang="en-US" sz="2400" dirty="0"/>
              <a:t>Factor Analysis</a:t>
            </a:r>
          </a:p>
          <a:p>
            <a:r>
              <a:rPr lang="en-US" altLang="en-US" sz="2400" dirty="0"/>
              <a:t>Noise Reduction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4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FD2EB-7BDB-4923-8522-670C409A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tx1"/>
                </a:solidFill>
                <a:ea typeface="PMingLiU" panose="02020500000000000000" pitchFamily="18" charset="-120"/>
              </a:rPr>
              <a:t>Principal Component Analysis</a:t>
            </a:r>
            <a:r>
              <a:rPr lang="en-US" altLang="zh-TW" b="1" dirty="0">
                <a:ea typeface="PMingLiU" panose="02020500000000000000" pitchFamily="18" charset="-120"/>
              </a:rPr>
              <a:t/>
            </a:r>
            <a:br>
              <a:rPr lang="en-US" altLang="zh-TW" b="1" dirty="0">
                <a:ea typeface="PMingLiU" panose="02020500000000000000" pitchFamily="18" charset="-12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91C5B5-29AB-4C4B-A0C0-92254FB0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Note: Y1 is the first eigen vector, </a:t>
            </a:r>
            <a:b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</a:br>
            <a:endParaRPr lang="en-US" altLang="zh-TW" dirty="0">
              <a:latin typeface="Tahoma" panose="020B060403050404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dirty="0">
              <a:latin typeface="Tahoma" panose="020B060403050404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Y2 is the second.</a:t>
            </a:r>
          </a:p>
          <a:p>
            <a:pPr marL="0" indent="0">
              <a:buNone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  </a:t>
            </a:r>
          </a:p>
          <a:p>
            <a:pPr marL="0" indent="0">
              <a:buNone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Y2 ignorable.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</a:t>
            </a: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Key observation:Varience = Largest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</a:t>
            </a:r>
            <a:endParaRPr lang="en-US" altLang="zh-TW" dirty="0">
              <a:latin typeface="Tahoma" panose="020B060403050404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xmlns="" id="{3AD757FB-9FF3-4CA3-BD5E-CEA0846922C3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2076450"/>
            <a:ext cx="7105650" cy="4133850"/>
            <a:chOff x="648" y="1308"/>
            <a:chExt cx="4476" cy="2604"/>
          </a:xfrm>
        </p:grpSpPr>
        <p:sp>
          <p:nvSpPr>
            <p:cNvPr id="5" name="Line 8">
              <a:extLst>
                <a:ext uri="{FF2B5EF4-FFF2-40B4-BE49-F238E27FC236}">
                  <a16:creationId xmlns:a16="http://schemas.microsoft.com/office/drawing/2014/main" xmlns="" id="{98233853-8771-40D4-B1C9-5AC76A710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8" y="2748"/>
              <a:ext cx="4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9">
              <a:extLst>
                <a:ext uri="{FF2B5EF4-FFF2-40B4-BE49-F238E27FC236}">
                  <a16:creationId xmlns:a16="http://schemas.microsoft.com/office/drawing/2014/main" xmlns="" id="{068D7F2C-4DC2-4CC8-AF13-9E34D3519FB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06919" flipV="1">
              <a:off x="1260" y="1308"/>
              <a:ext cx="3228" cy="260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0">
              <a:extLst>
                <a:ext uri="{FF2B5EF4-FFF2-40B4-BE49-F238E27FC236}">
                  <a16:creationId xmlns:a16="http://schemas.microsoft.com/office/drawing/2014/main" xmlns="" id="{51309BC8-6EB9-4AA4-9E97-53F333D1A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92" y="1764"/>
              <a:ext cx="1968" cy="19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xmlns="" id="{74C11AAD-3628-4AF3-BF1A-62197A2BD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8" y="1334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>
                  <a:solidFill>
                    <a:schemeClr val="tx2"/>
                  </a:solidFill>
                  <a:ea typeface="PMingLiU" panose="02020500000000000000" pitchFamily="18" charset="-120"/>
                </a:rPr>
                <a:t>Y1</a:t>
              </a: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xmlns="" id="{9F512792-7241-4A3B-BF5B-369E2BEA5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4" y="162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>
                  <a:solidFill>
                    <a:schemeClr val="tx2"/>
                  </a:solidFill>
                  <a:ea typeface="PMingLiU" panose="02020500000000000000" pitchFamily="18" charset="-120"/>
                </a:rPr>
                <a:t>Y2</a:t>
              </a:r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xmlns="" id="{9EAC3C60-F0E7-4592-9FC2-5B075E214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187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xmlns="" id="{4D08E3AD-981A-4747-9139-08B2B91E3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6" y="197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xmlns="" id="{3D385A09-5ECB-449D-9A85-846AE42BC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1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xmlns="" id="{1522AD62-8FEF-4395-9F15-8B8F66AAC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16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xmlns="" id="{227C51AC-D356-44CC-919F-6F43DCCB0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06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xmlns="" id="{5ECC2C91-0331-477C-9C9C-346DE6325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77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6" name="Text Box 19">
              <a:extLst>
                <a:ext uri="{FF2B5EF4-FFF2-40B4-BE49-F238E27FC236}">
                  <a16:creationId xmlns:a16="http://schemas.microsoft.com/office/drawing/2014/main" xmlns="" id="{1D9D2823-E37E-49BE-8C69-D3A21167D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208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xmlns="" id="{68AF45C6-DFEA-4474-BB2E-1804F3FAA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8" name="Text Box 21">
              <a:extLst>
                <a:ext uri="{FF2B5EF4-FFF2-40B4-BE49-F238E27FC236}">
                  <a16:creationId xmlns:a16="http://schemas.microsoft.com/office/drawing/2014/main" xmlns="" id="{1B123B65-6FE0-4A3A-A5A8-E8D618C14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448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19" name="Text Box 22">
              <a:extLst>
                <a:ext uri="{FF2B5EF4-FFF2-40B4-BE49-F238E27FC236}">
                  <a16:creationId xmlns:a16="http://schemas.microsoft.com/office/drawing/2014/main" xmlns="" id="{D413A5DD-79E0-43AD-A34B-67EC0418A7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640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0" name="Text Box 23">
              <a:extLst>
                <a:ext uri="{FF2B5EF4-FFF2-40B4-BE49-F238E27FC236}">
                  <a16:creationId xmlns:a16="http://schemas.microsoft.com/office/drawing/2014/main" xmlns="" id="{A6331481-B256-40C7-8D2C-E297EA8EE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8" y="283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xmlns="" id="{1811DDD1-96F8-4018-B782-DDF6D66E7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93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2" name="Text Box 25">
              <a:extLst>
                <a:ext uri="{FF2B5EF4-FFF2-40B4-BE49-F238E27FC236}">
                  <a16:creationId xmlns:a16="http://schemas.microsoft.com/office/drawing/2014/main" xmlns="" id="{4969CB62-3450-48D8-B840-4652238C9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07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3" name="Text Box 26">
              <a:extLst>
                <a:ext uri="{FF2B5EF4-FFF2-40B4-BE49-F238E27FC236}">
                  <a16:creationId xmlns:a16="http://schemas.microsoft.com/office/drawing/2014/main" xmlns="" id="{7F2D0A6A-B929-48E8-A85A-8BEEA40D5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312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xmlns="" id="{6525C056-DF05-41E5-A10F-2CE44DC8F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02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5" name="Text Box 28">
              <a:extLst>
                <a:ext uri="{FF2B5EF4-FFF2-40B4-BE49-F238E27FC236}">
                  <a16:creationId xmlns:a16="http://schemas.microsoft.com/office/drawing/2014/main" xmlns="" id="{D7F4A1AA-688E-428C-80B2-AE82025B3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168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6" name="Text Box 29">
              <a:extLst>
                <a:ext uri="{FF2B5EF4-FFF2-40B4-BE49-F238E27FC236}">
                  <a16:creationId xmlns:a16="http://schemas.microsoft.com/office/drawing/2014/main" xmlns="" id="{12AC61E3-5884-4A4D-B246-60666692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548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7" name="Text Box 30">
              <a:extLst>
                <a:ext uri="{FF2B5EF4-FFF2-40B4-BE49-F238E27FC236}">
                  <a16:creationId xmlns:a16="http://schemas.microsoft.com/office/drawing/2014/main" xmlns="" id="{88E6194E-F4DD-49DF-89F3-36CD79328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264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8" name="Text Box 31">
              <a:extLst>
                <a:ext uri="{FF2B5EF4-FFF2-40B4-BE49-F238E27FC236}">
                  <a16:creationId xmlns:a16="http://schemas.microsoft.com/office/drawing/2014/main" xmlns="" id="{9EFDEF7D-5E50-49CA-B063-747F4F52A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78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29" name="Text Box 32">
              <a:extLst>
                <a:ext uri="{FF2B5EF4-FFF2-40B4-BE49-F238E27FC236}">
                  <a16:creationId xmlns:a16="http://schemas.microsoft.com/office/drawing/2014/main" xmlns="" id="{B2B10A9F-F595-4EAF-91BD-9DF09A0EF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0" y="283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30" name="Text Box 33">
              <a:extLst>
                <a:ext uri="{FF2B5EF4-FFF2-40B4-BE49-F238E27FC236}">
                  <a16:creationId xmlns:a16="http://schemas.microsoft.com/office/drawing/2014/main" xmlns="" id="{A219B8F5-2330-46DB-846B-5C3D175C1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73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31" name="Text Box 34">
              <a:extLst>
                <a:ext uri="{FF2B5EF4-FFF2-40B4-BE49-F238E27FC236}">
                  <a16:creationId xmlns:a16="http://schemas.microsoft.com/office/drawing/2014/main" xmlns="" id="{FF72DAB5-2A83-4B34-911E-EB2CE4041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880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32" name="Text Box 35">
              <a:extLst>
                <a:ext uri="{FF2B5EF4-FFF2-40B4-BE49-F238E27FC236}">
                  <a16:creationId xmlns:a16="http://schemas.microsoft.com/office/drawing/2014/main" xmlns="" id="{37C9EC14-AA22-4035-80C3-8732FE5FF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25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xmlns="" id="{4C4C1472-24A7-4AFC-8839-A41BD266F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016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  <p:sp>
          <p:nvSpPr>
            <p:cNvPr id="34" name="Text Box 37">
              <a:extLst>
                <a:ext uri="{FF2B5EF4-FFF2-40B4-BE49-F238E27FC236}">
                  <a16:creationId xmlns:a16="http://schemas.microsoft.com/office/drawing/2014/main" xmlns="" id="{DA8570E3-B2DD-4829-9775-EDD092150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35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ahoma" panose="020B0604030504040204" pitchFamily="34" charset="0"/>
                  <a:ea typeface="PMingLiU" panose="02020500000000000000" pitchFamily="18" charset="-120"/>
                </a:rPr>
                <a:t>x</a:t>
              </a:r>
            </a:p>
          </p:txBody>
        </p:sp>
      </p:grpSp>
      <p:sp>
        <p:nvSpPr>
          <p:cNvPr id="35" name="Line 2">
            <a:extLst>
              <a:ext uri="{FF2B5EF4-FFF2-40B4-BE49-F238E27FC236}">
                <a16:creationId xmlns:a16="http://schemas.microsoft.com/office/drawing/2014/main" xmlns="" id="{BB6E06AE-9268-4CE0-9571-79295C963B6C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232641" y="2403475"/>
            <a:ext cx="42863" cy="358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1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D20A5B-37AC-4639-AFDF-9D68BC20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94" y="156238"/>
            <a:ext cx="8596668" cy="132080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ea typeface="PMingLiU" panose="02020500000000000000" pitchFamily="18" charset="-120"/>
              </a:rPr>
              <a:t>Principal Component Analysis: one attribute first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217C2-9C11-4D18-8CF5-960A91B3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>
                <a:ea typeface="PMingLiU" panose="02020500000000000000" pitchFamily="18" charset="-120"/>
              </a:rPr>
              <a:t>Question: how much spread is in the data along</a:t>
            </a:r>
          </a:p>
          <a:p>
            <a:pPr marL="0" indent="0">
              <a:buNone/>
            </a:pPr>
            <a:r>
              <a:rPr lang="en-US" altLang="zh-TW" sz="2000" dirty="0">
                <a:ea typeface="PMingLiU" panose="02020500000000000000" pitchFamily="18" charset="-120"/>
              </a:rPr>
              <a:t> the axis? (distance to the mean)</a:t>
            </a:r>
          </a:p>
          <a:p>
            <a:pPr marL="0" indent="0">
              <a:buNone/>
            </a:pPr>
            <a:r>
              <a:rPr lang="en-US" altLang="zh-TW" sz="2000" dirty="0">
                <a:ea typeface="PMingLiU" panose="02020500000000000000" pitchFamily="18" charset="-120"/>
              </a:rPr>
              <a:t>Variance=Standard deviation^2</a:t>
            </a:r>
          </a:p>
          <a:p>
            <a:endParaRPr lang="en-US" dirty="0"/>
          </a:p>
        </p:txBody>
      </p:sp>
      <p:graphicFrame>
        <p:nvGraphicFramePr>
          <p:cNvPr id="4" name="Object 38">
            <a:extLst>
              <a:ext uri="{FF2B5EF4-FFF2-40B4-BE49-F238E27FC236}">
                <a16:creationId xmlns:a16="http://schemas.microsoft.com/office/drawing/2014/main" xmlns="" id="{14D2E616-0BD8-402D-8FE0-7E11E7838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892418"/>
              </p:ext>
            </p:extLst>
          </p:nvPr>
        </p:nvGraphicFramePr>
        <p:xfrm>
          <a:off x="677334" y="3617843"/>
          <a:ext cx="2932112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143000" imgH="634680" progId="Equation.3">
                  <p:embed/>
                </p:oleObj>
              </mc:Choice>
              <mc:Fallback>
                <p:oleObj name="Equation" r:id="rId3" imgW="1143000" imgH="634680" progId="Equation.3">
                  <p:embed/>
                  <p:pic>
                    <p:nvPicPr>
                      <p:cNvPr id="87078" name="Object 38">
                        <a:extLst>
                          <a:ext uri="{FF2B5EF4-FFF2-40B4-BE49-F238E27FC236}">
                            <a16:creationId xmlns:a16="http://schemas.microsoft.com/office/drawing/2014/main" xmlns="" id="{2281C2B9-8E94-4635-8312-CE157C5139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3617843"/>
                        <a:ext cx="2932112" cy="155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3F00007-817C-4616-A6DB-87EBE2E5E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33719"/>
              </p:ext>
            </p:extLst>
          </p:nvPr>
        </p:nvGraphicFramePr>
        <p:xfrm>
          <a:off x="6851374" y="980662"/>
          <a:ext cx="173118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182">
                  <a:extLst>
                    <a:ext uri="{9D8B030D-6E8A-4147-A177-3AD203B41FA5}">
                      <a16:colId xmlns:a16="http://schemas.microsoft.com/office/drawing/2014/main" xmlns="" val="256328723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408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0854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86318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78104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0258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1076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20702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351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71782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51120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0261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28910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4456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5670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1988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1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D9497-55B1-48B8-BAEF-7D108618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357809"/>
            <a:ext cx="8757167" cy="1572591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ea typeface="PMingLiU" panose="02020500000000000000" pitchFamily="18" charset="-120"/>
              </a:rPr>
              <a:t>Now consider two dimensions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173E29-E1E0-474F-B382-01F3BE40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Covariance: measures the</a:t>
            </a:r>
            <a:b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</a:b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correlation between X and Y</a:t>
            </a:r>
          </a:p>
          <a:p>
            <a:pPr>
              <a:buFontTx/>
              <a:buChar char="•"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cov(X,Y)=0: independent</a:t>
            </a:r>
          </a:p>
          <a:p>
            <a:pPr>
              <a:buFontTx/>
              <a:buChar char="•"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Cov(X,Y)&gt;0: move same direction</a:t>
            </a:r>
          </a:p>
          <a:p>
            <a:pPr>
              <a:buFontTx/>
              <a:buChar char="•"/>
            </a:pPr>
            <a:r>
              <a:rPr lang="en-US" altLang="zh-TW" dirty="0">
                <a:latin typeface="Tahoma" panose="020B0604030504040204" pitchFamily="34" charset="0"/>
                <a:ea typeface="PMingLiU" panose="02020500000000000000" pitchFamily="18" charset="-120"/>
              </a:rPr>
              <a:t>Cov(X,Y)&lt;0: move opposite direction</a:t>
            </a:r>
          </a:p>
          <a:p>
            <a:pPr marL="0" indent="0">
              <a:buNone/>
            </a:pPr>
            <a:endParaRPr lang="en-US" altLang="zh-TW" dirty="0">
              <a:latin typeface="Tahoma" panose="020B0604030504040204" pitchFamily="34" charset="0"/>
              <a:ea typeface="PMingLiU" panose="02020500000000000000" pitchFamily="18" charset="-120"/>
            </a:endParaRPr>
          </a:p>
          <a:p>
            <a:pPr>
              <a:buFontTx/>
              <a:buChar char="•"/>
            </a:pPr>
            <a:endParaRPr lang="en-US" altLang="zh-TW" dirty="0">
              <a:latin typeface="Tahoma" panose="020B0604030504040204" pitchFamily="34" charset="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8977E07E-189F-4F8F-BA4E-4B94A316E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62435"/>
              </p:ext>
            </p:extLst>
          </p:nvPr>
        </p:nvGraphicFramePr>
        <p:xfrm>
          <a:off x="5168348" y="1020417"/>
          <a:ext cx="308775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919">
                  <a:extLst>
                    <a:ext uri="{9D8B030D-6E8A-4147-A177-3AD203B41FA5}">
                      <a16:colId xmlns:a16="http://schemas.microsoft.com/office/drawing/2014/main" xmlns="" val="2423354393"/>
                    </a:ext>
                  </a:extLst>
                </a:gridCol>
                <a:gridCol w="1520837">
                  <a:extLst>
                    <a:ext uri="{9D8B030D-6E8A-4147-A177-3AD203B41FA5}">
                      <a16:colId xmlns:a16="http://schemas.microsoft.com/office/drawing/2014/main" xmlns="" val="1266611230"/>
                    </a:ext>
                  </a:extLst>
                </a:gridCol>
              </a:tblGrid>
              <a:tr h="608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X=Temperature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Y=Humidity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6847262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5697424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767174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7462540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9772332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4888261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1906412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3076510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1341431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385762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877891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3639267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402165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243427"/>
                  </a:ext>
                </a:extLst>
              </a:tr>
              <a:tr h="3479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2290902"/>
                  </a:ext>
                </a:extLst>
              </a:tr>
            </a:tbl>
          </a:graphicData>
        </a:graphic>
      </p:graphicFrame>
      <p:graphicFrame>
        <p:nvGraphicFramePr>
          <p:cNvPr id="5" name="Object 54">
            <a:extLst>
              <a:ext uri="{FF2B5EF4-FFF2-40B4-BE49-F238E27FC236}">
                <a16:creationId xmlns:a16="http://schemas.microsoft.com/office/drawing/2014/main" xmlns="" id="{3F6F5F85-456B-46EC-8872-512CD95F4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77526"/>
              </p:ext>
            </p:extLst>
          </p:nvPr>
        </p:nvGraphicFramePr>
        <p:xfrm>
          <a:off x="677334" y="4588497"/>
          <a:ext cx="33782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726920" imgH="596880" progId="Equation.3">
                  <p:embed/>
                </p:oleObj>
              </mc:Choice>
              <mc:Fallback>
                <p:oleObj name="Equation" r:id="rId3" imgW="1726920" imgH="596880" progId="Equation.3">
                  <p:embed/>
                  <p:pic>
                    <p:nvPicPr>
                      <p:cNvPr id="89142" name="Object 54">
                        <a:extLst>
                          <a:ext uri="{FF2B5EF4-FFF2-40B4-BE49-F238E27FC236}">
                            <a16:creationId xmlns:a16="http://schemas.microsoft.com/office/drawing/2014/main" xmlns="" id="{03C35C46-3414-4B75-B171-D96573CFE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4588497"/>
                        <a:ext cx="337820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85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2491E-97CB-4812-AD70-5A651B5A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>
                <a:solidFill>
                  <a:schemeClr val="tx1"/>
                </a:solidFill>
              </a:rPr>
              <a:t>More than two attributes: covariance matrix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DDB181-BB4A-4007-8C2E-B2FC28C6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dirty="0"/>
              <a:t>Contains covariance values between all possible dimensions (=attributes):</a:t>
            </a:r>
          </a:p>
          <a:p>
            <a:endParaRPr lang="sv-SE" altLang="en-US" dirty="0"/>
          </a:p>
          <a:p>
            <a:endParaRPr lang="sv-SE" altLang="en-US" dirty="0"/>
          </a:p>
          <a:p>
            <a:r>
              <a:rPr lang="sv-SE" altLang="en-US" dirty="0"/>
              <a:t>Example for three attributes (x,y,z):</a:t>
            </a:r>
          </a:p>
          <a:p>
            <a:endParaRPr lang="sv-SE" altLang="en-US" dirty="0"/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xmlns="" id="{5CE84430-4DF9-42E6-973E-772F56D00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37395"/>
              </p:ext>
            </p:extLst>
          </p:nvPr>
        </p:nvGraphicFramePr>
        <p:xfrm>
          <a:off x="1397553" y="2605295"/>
          <a:ext cx="5232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2082600" imgH="253800" progId="Equation.3">
                  <p:embed/>
                </p:oleObj>
              </mc:Choice>
              <mc:Fallback>
                <p:oleObj name="Equation" r:id="rId3" imgW="2082600" imgH="253800" progId="Equation.3">
                  <p:embed/>
                  <p:pic>
                    <p:nvPicPr>
                      <p:cNvPr id="91140" name="Object 4">
                        <a:extLst>
                          <a:ext uri="{FF2B5EF4-FFF2-40B4-BE49-F238E27FC236}">
                            <a16:creationId xmlns:a16="http://schemas.microsoft.com/office/drawing/2014/main" xmlns="" id="{3928A60D-A65A-4457-8769-0A04BFB346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553" y="2605295"/>
                        <a:ext cx="5232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xmlns="" id="{CD5775F0-B23A-45F7-B37C-8985E1551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89121"/>
              </p:ext>
            </p:extLst>
          </p:nvPr>
        </p:nvGraphicFramePr>
        <p:xfrm>
          <a:off x="1192696" y="3945835"/>
          <a:ext cx="5935663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2361960" imgH="711000" progId="Equation.3">
                  <p:embed/>
                </p:oleObj>
              </mc:Choice>
              <mc:Fallback>
                <p:oleObj name="Equation" r:id="rId5" imgW="2361960" imgH="711000" progId="Equation.3">
                  <p:embed/>
                  <p:pic>
                    <p:nvPicPr>
                      <p:cNvPr id="91141" name="Object 5">
                        <a:extLst>
                          <a:ext uri="{FF2B5EF4-FFF2-40B4-BE49-F238E27FC236}">
                            <a16:creationId xmlns:a16="http://schemas.microsoft.com/office/drawing/2014/main" xmlns="" id="{096E7087-2518-4DB9-ADD0-B91B1D62D1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696" y="3945835"/>
                        <a:ext cx="5935663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0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A9E6B-45C3-4595-8675-E3828AE8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24" y="318052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Principal Component Analysis?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E5943A5-56B9-4D22-A56D-312EE04FA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223" y="4502860"/>
            <a:ext cx="5231097" cy="23551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They are the directions where there is the most variance, the directions where the data is most spread out.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6" name="Picture 6" descr="https://georgemdallas.files.wordpress.com/2013/10/pca3.jpg">
            <a:extLst>
              <a:ext uri="{FF2B5EF4-FFF2-40B4-BE49-F238E27FC236}">
                <a16:creationId xmlns:a16="http://schemas.microsoft.com/office/drawing/2014/main" xmlns="" id="{799A1332-B036-483C-8339-F57E16A65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96159" y="1394332"/>
            <a:ext cx="6037918" cy="310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6606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543</TotalTime>
  <Words>717</Words>
  <Application>Microsoft Office PowerPoint</Application>
  <PresentationFormat>Custom</PresentationFormat>
  <Paragraphs>165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Facet</vt:lpstr>
      <vt:lpstr>Equation</vt:lpstr>
      <vt:lpstr>Chart</vt:lpstr>
      <vt:lpstr>Principal Component Analysis</vt:lpstr>
      <vt:lpstr>Principal Component Analysis</vt:lpstr>
      <vt:lpstr>Principal Components Analysis Ideas ( PCA)</vt:lpstr>
      <vt:lpstr>Example Applications</vt:lpstr>
      <vt:lpstr>Principal Component Analysis </vt:lpstr>
      <vt:lpstr>Principal Component Analysis: one attribute first</vt:lpstr>
      <vt:lpstr>Now consider two dimensions</vt:lpstr>
      <vt:lpstr>More than two attributes: covariance matrix</vt:lpstr>
      <vt:lpstr>What is Principal Component Analysis? </vt:lpstr>
      <vt:lpstr>To find the direction where there is most variance, find the straight line where the data is most spread out when projected onto it. A vertical straight line with the points projected on to it will look like this:</vt:lpstr>
      <vt:lpstr>On this line the data is way more spread out, it has a large variance. In fact there isn’t a straight line you can draw that has a larger variance than a horizontal one. A horizontal line is therefore the principal component in this example. </vt:lpstr>
      <vt:lpstr>Eigenvalues &amp; Eigenvectors</vt:lpstr>
      <vt:lpstr>Principal components:-</vt:lpstr>
      <vt:lpstr>Steps of PCA :-</vt:lpstr>
      <vt:lpstr>Eigenvalues</vt:lpstr>
      <vt:lpstr>Principal components - Variance</vt:lpstr>
      <vt:lpstr>Transformed Data</vt:lpstr>
      <vt:lpstr>PCA –&gt; Original Data</vt:lpstr>
      <vt:lpstr>Refrences :-</vt:lpstr>
      <vt:lpstr>THANKYOU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laptop</dc:creator>
  <cp:lastModifiedBy>DR.Ahmed Saker</cp:lastModifiedBy>
  <cp:revision>26</cp:revision>
  <dcterms:created xsi:type="dcterms:W3CDTF">2018-04-12T00:33:39Z</dcterms:created>
  <dcterms:modified xsi:type="dcterms:W3CDTF">2019-03-21T18:14:47Z</dcterms:modified>
</cp:coreProperties>
</file>